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2" r:id="rId4"/>
    <p:sldId id="259" r:id="rId5"/>
    <p:sldId id="258" r:id="rId6"/>
    <p:sldId id="260" r:id="rId7"/>
    <p:sldId id="261" r:id="rId8"/>
  </p:sldIdLst>
  <p:sldSz cx="18288000" cy="10287000"/>
  <p:notesSz cx="6858000" cy="9144000"/>
  <p:embeddedFontLst>
    <p:embeddedFont>
      <p:font typeface="Public Sans" panose="020B0604020202020204" charset="0"/>
      <p:regular r:id="rId9"/>
    </p:embeddedFont>
    <p:embeddedFont>
      <p:font typeface="Public Sans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4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874" y="43"/>
      </p:cViewPr>
      <p:guideLst>
        <p:guide orient="horz" pos="218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285496" y="2303487"/>
            <a:ext cx="10481234" cy="5680026"/>
          </a:xfrm>
          <a:custGeom>
            <a:avLst/>
            <a:gdLst/>
            <a:ahLst/>
            <a:cxnLst/>
            <a:rect l="l" t="t" r="r" b="b"/>
            <a:pathLst>
              <a:path w="10481234" h="5680026">
                <a:moveTo>
                  <a:pt x="0" y="0"/>
                </a:moveTo>
                <a:lnTo>
                  <a:pt x="10481234" y="0"/>
                </a:lnTo>
                <a:lnTo>
                  <a:pt x="10481234" y="5680026"/>
                </a:lnTo>
                <a:lnTo>
                  <a:pt x="0" y="56800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171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TextBox 3"/>
          <p:cNvSpPr txBox="1"/>
          <p:nvPr/>
        </p:nvSpPr>
        <p:spPr>
          <a:xfrm>
            <a:off x="1465063" y="1830382"/>
            <a:ext cx="6210295" cy="40735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599"/>
              </a:lnSpc>
            </a:pPr>
            <a:r>
              <a:rPr lang="en-US" sz="9999" dirty="0">
                <a:solidFill>
                  <a:srgbClr val="000000"/>
                </a:solidFill>
                <a:latin typeface="Public Sans Bold"/>
              </a:rPr>
              <a:t>AMAZON</a:t>
            </a:r>
          </a:p>
          <a:p>
            <a:pPr algn="l">
              <a:lnSpc>
                <a:spcPts val="16599"/>
              </a:lnSpc>
            </a:pPr>
            <a:r>
              <a:rPr lang="en-US" sz="9999" dirty="0">
                <a:solidFill>
                  <a:srgbClr val="000000"/>
                </a:solidFill>
                <a:latin typeface="Public Sans Bold"/>
              </a:rPr>
              <a:t>SALES 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972874" y="1897380"/>
            <a:ext cx="0" cy="649224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3034112" y="8293735"/>
            <a:ext cx="4562713" cy="589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Public Sans"/>
              </a:rPr>
              <a:t>RUPAL KANCHAN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536442" y="8816976"/>
            <a:ext cx="3060383" cy="441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Public Sans"/>
              </a:rPr>
              <a:t>~Data Analyst Intern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65064" y="6015003"/>
            <a:ext cx="6840736" cy="1968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599"/>
              </a:lnSpc>
            </a:pPr>
            <a:r>
              <a:rPr lang="en-US" sz="9999">
                <a:solidFill>
                  <a:srgbClr val="000000"/>
                </a:solidFill>
                <a:latin typeface="Public Sans Bold"/>
              </a:rPr>
              <a:t>ANALYSIS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7278350" y="1463040"/>
            <a:ext cx="0" cy="736092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0386060" y="2057400"/>
            <a:ext cx="6892290" cy="8229600"/>
          </a:xfrm>
          <a:custGeom>
            <a:avLst/>
            <a:gdLst/>
            <a:ahLst/>
            <a:cxnLst/>
            <a:rect l="l" t="t" r="r" b="b"/>
            <a:pathLst>
              <a:path w="6892290" h="8229600">
                <a:moveTo>
                  <a:pt x="0" y="0"/>
                </a:moveTo>
                <a:lnTo>
                  <a:pt x="6892290" y="0"/>
                </a:lnTo>
                <a:lnTo>
                  <a:pt x="689229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EC9DDB-8A0F-0AAF-39ED-B97F96CA647D}"/>
              </a:ext>
            </a:extLst>
          </p:cNvPr>
          <p:cNvSpPr txBox="1"/>
          <p:nvPr/>
        </p:nvSpPr>
        <p:spPr>
          <a:xfrm>
            <a:off x="838200" y="723900"/>
            <a:ext cx="117347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>
                <a:solidFill>
                  <a:schemeClr val="bg1"/>
                </a:solidFill>
                <a:highlight>
                  <a:srgbClr val="DB4A5A"/>
                </a:highlight>
                <a:latin typeface="Public Sans Bold" panose="020B0604020202020204" charset="0"/>
              </a:rPr>
              <a:t>PROBLEM STATEMENT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6B9567-9176-889E-6A17-D8103139DDA6}"/>
              </a:ext>
            </a:extLst>
          </p:cNvPr>
          <p:cNvSpPr txBox="1"/>
          <p:nvPr/>
        </p:nvSpPr>
        <p:spPr>
          <a:xfrm>
            <a:off x="838199" y="2324100"/>
            <a:ext cx="9547859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AMAZON is an E-commerce company. And </a:t>
            </a:r>
            <a:r>
              <a:rPr lang="en-US" sz="4000" dirty="0" err="1"/>
              <a:t>thier</a:t>
            </a:r>
            <a:r>
              <a:rPr lang="en-US" sz="4000" dirty="0"/>
              <a:t> Sales management team has gained importance to meet increasing competition and the need for improved </a:t>
            </a:r>
            <a:r>
              <a:rPr lang="en-US" sz="4400" dirty="0"/>
              <a:t>methods</a:t>
            </a:r>
            <a:r>
              <a:rPr lang="en-US" sz="4000" dirty="0"/>
              <a:t> of distribution to reduce cost and to increase profits. </a:t>
            </a:r>
          </a:p>
          <a:p>
            <a:endParaRPr lang="en-US" sz="4000" dirty="0"/>
          </a:p>
          <a:p>
            <a:r>
              <a:rPr lang="en-US" sz="4000" dirty="0"/>
              <a:t>As Sales management today is the most important function in a commercial and business enterprise.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463540" y="9563100"/>
            <a:ext cx="736092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3030200" y="4457712"/>
            <a:ext cx="4914341" cy="5676888"/>
          </a:xfrm>
          <a:custGeom>
            <a:avLst/>
            <a:gdLst/>
            <a:ahLst/>
            <a:cxnLst/>
            <a:rect l="l" t="t" r="r" b="b"/>
            <a:pathLst>
              <a:path w="4198382" h="5143500">
                <a:moveTo>
                  <a:pt x="0" y="0"/>
                </a:moveTo>
                <a:lnTo>
                  <a:pt x="4198382" y="0"/>
                </a:lnTo>
                <a:lnTo>
                  <a:pt x="4198382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E3EEA3-C6DB-D08C-6A4F-39E216A2764B}"/>
              </a:ext>
            </a:extLst>
          </p:cNvPr>
          <p:cNvSpPr txBox="1"/>
          <p:nvPr/>
        </p:nvSpPr>
        <p:spPr>
          <a:xfrm>
            <a:off x="5334000" y="308400"/>
            <a:ext cx="7360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>
                <a:solidFill>
                  <a:schemeClr val="bg1"/>
                </a:solidFill>
                <a:highlight>
                  <a:srgbClr val="DB4A5A"/>
                </a:highlight>
                <a:latin typeface="Public Sans Bold" panose="020B0604020202020204" charset="0"/>
              </a:rPr>
              <a:t>DETAILS OF DATA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E4FDA8-7978-B0BC-45BD-F652AE5C0D4B}"/>
              </a:ext>
            </a:extLst>
          </p:cNvPr>
          <p:cNvSpPr txBox="1"/>
          <p:nvPr/>
        </p:nvSpPr>
        <p:spPr>
          <a:xfrm>
            <a:off x="990601" y="2016859"/>
            <a:ext cx="11353799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Performed ETL (Extract-Transform-Load) on Amazon dataset to find Sales Trend : Month-wise, Year-wise, Yearly Month-wise.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Found KPIs and factors to show the meaningful relationships between attributes. </a:t>
            </a:r>
            <a:endParaRPr lang="en-I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Recognizing sales management as the cornerstone of success in the commercial and business landscape.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Showcasing the power of visual representation through a dynamic Power BI dashboard.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Utilizing a diverse set of visualizations, including clustered column charts, line charts, tree maps, filled maps, slicers, and cards, to present a comprehensive view of sales data.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Unearthing insights into monthly and yearly sales trends, unit sales correlations, regional profit dynamics, and order priority analysis.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Enabling strategic decision-making in sales strategies, inventory management, and resource allocation.</a:t>
            </a:r>
          </a:p>
        </p:txBody>
      </p:sp>
    </p:spTree>
    <p:extLst>
      <p:ext uri="{BB962C8B-B14F-4D97-AF65-F5344CB8AC3E}">
        <p14:creationId xmlns:p14="http://schemas.microsoft.com/office/powerpoint/2010/main" val="300154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463540" y="585291"/>
            <a:ext cx="736092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7F7082-4FA8-80E9-A118-291AB8542B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" t="1188" r="802" b="561"/>
          <a:stretch/>
        </p:blipFill>
        <p:spPr>
          <a:xfrm>
            <a:off x="1943100" y="1638717"/>
            <a:ext cx="14401800" cy="82495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F268D4-799D-C690-1DA4-291EBE69D410}"/>
              </a:ext>
            </a:extLst>
          </p:cNvPr>
          <p:cNvSpPr txBox="1"/>
          <p:nvPr/>
        </p:nvSpPr>
        <p:spPr>
          <a:xfrm>
            <a:off x="5463540" y="731103"/>
            <a:ext cx="7360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>
                <a:solidFill>
                  <a:schemeClr val="bg1"/>
                </a:solidFill>
                <a:highlight>
                  <a:srgbClr val="DB4A5A"/>
                </a:highlight>
                <a:latin typeface="Public Sans Bold" panose="020B0604020202020204" charset="0"/>
              </a:rPr>
              <a:t>DASHBOARD SNIPPET 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463540" y="9486900"/>
            <a:ext cx="736092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52401" y="2400302"/>
            <a:ext cx="6248399" cy="7886697"/>
          </a:xfrm>
          <a:custGeom>
            <a:avLst/>
            <a:gdLst/>
            <a:ahLst/>
            <a:cxnLst/>
            <a:rect l="l" t="t" r="r" b="b"/>
            <a:pathLst>
              <a:path w="4198382" h="5143500">
                <a:moveTo>
                  <a:pt x="0" y="0"/>
                </a:moveTo>
                <a:lnTo>
                  <a:pt x="4198382" y="0"/>
                </a:lnTo>
                <a:lnTo>
                  <a:pt x="4198382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E3EEA3-C6DB-D08C-6A4F-39E216A2764B}"/>
              </a:ext>
            </a:extLst>
          </p:cNvPr>
          <p:cNvSpPr txBox="1"/>
          <p:nvPr/>
        </p:nvSpPr>
        <p:spPr>
          <a:xfrm>
            <a:off x="3810000" y="542410"/>
            <a:ext cx="1066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>
                <a:solidFill>
                  <a:schemeClr val="bg1"/>
                </a:solidFill>
                <a:highlight>
                  <a:srgbClr val="DB4A5A"/>
                </a:highlight>
                <a:latin typeface="Public Sans Bold" panose="020B0604020202020204" charset="0"/>
              </a:rPr>
              <a:t>FILTERS IN DASHBOEARD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E709297-73A9-DF05-CD7E-1EED14D966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420" y="5342746"/>
            <a:ext cx="4239216" cy="3576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BBDF92E-9737-9740-C792-AB54451B9B69}"/>
              </a:ext>
            </a:extLst>
          </p:cNvPr>
          <p:cNvSpPr txBox="1"/>
          <p:nvPr/>
        </p:nvSpPr>
        <p:spPr>
          <a:xfrm>
            <a:off x="8839200" y="2631928"/>
            <a:ext cx="8610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r">
              <a:buFont typeface="Courier New" panose="02070309020205020404" pitchFamily="49" charset="0"/>
              <a:buChar char="o"/>
            </a:pPr>
            <a:r>
              <a:rPr lang="en-US" sz="3200" dirty="0"/>
              <a:t>Filter by </a:t>
            </a:r>
          </a:p>
          <a:p>
            <a:pPr algn="r"/>
            <a:r>
              <a:rPr lang="en-US" sz="3200" dirty="0"/>
              <a:t>Year&gt; Quarter&gt; Month&gt; Day 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ED1512-4364-77EE-860F-4709892494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420" y="1764708"/>
            <a:ext cx="4239217" cy="315321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CC04389-57ED-9CB0-07E3-27310FEBFF25}"/>
              </a:ext>
            </a:extLst>
          </p:cNvPr>
          <p:cNvSpPr txBox="1"/>
          <p:nvPr/>
        </p:nvSpPr>
        <p:spPr>
          <a:xfrm>
            <a:off x="8839200" y="6355892"/>
            <a:ext cx="8610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r">
              <a:buFont typeface="Courier New" panose="02070309020205020404" pitchFamily="49" charset="0"/>
              <a:buChar char="o"/>
            </a:pPr>
            <a:r>
              <a:rPr lang="en-US" sz="3200" dirty="0"/>
              <a:t>Filter by </a:t>
            </a:r>
          </a:p>
          <a:p>
            <a:pPr algn="r"/>
            <a:r>
              <a:rPr lang="en-US" sz="3200" dirty="0"/>
              <a:t>Regions Amazon is catering 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09650" y="1463040"/>
            <a:ext cx="0" cy="736092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1963408" y="6743700"/>
            <a:ext cx="6324591" cy="3336540"/>
          </a:xfrm>
          <a:custGeom>
            <a:avLst/>
            <a:gdLst/>
            <a:ahLst/>
            <a:cxnLst/>
            <a:rect l="l" t="t" r="r" b="b"/>
            <a:pathLst>
              <a:path w="7999622" h="4559785">
                <a:moveTo>
                  <a:pt x="0" y="0"/>
                </a:moveTo>
                <a:lnTo>
                  <a:pt x="7999622" y="0"/>
                </a:lnTo>
                <a:lnTo>
                  <a:pt x="7999622" y="4559784"/>
                </a:lnTo>
                <a:lnTo>
                  <a:pt x="0" y="4559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DC98C6-21BF-80CF-E676-01AE8F11A757}"/>
              </a:ext>
            </a:extLst>
          </p:cNvPr>
          <p:cNvSpPr txBox="1"/>
          <p:nvPr/>
        </p:nvSpPr>
        <p:spPr>
          <a:xfrm>
            <a:off x="4179570" y="547990"/>
            <a:ext cx="9928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>
                <a:solidFill>
                  <a:schemeClr val="bg1"/>
                </a:solidFill>
                <a:highlight>
                  <a:srgbClr val="DB4A5A"/>
                </a:highlight>
                <a:latin typeface="Public Sans Bold" panose="020B0604020202020204" charset="0"/>
              </a:rPr>
              <a:t>INSIGHTS FROM THE ANALYSIS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5A6264-CC79-70B9-7EE1-8A83BBAFEE18}"/>
              </a:ext>
            </a:extLst>
          </p:cNvPr>
          <p:cNvSpPr txBox="1"/>
          <p:nvPr/>
        </p:nvSpPr>
        <p:spPr>
          <a:xfrm>
            <a:off x="1219200" y="1991377"/>
            <a:ext cx="64366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Monthly Sales Trends: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Highest sales occurs in February with $24,740,517.77.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Lowest sales occurs in August with $1,128,164.91.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593DF9-E181-BD2E-F8BA-D0B204B78B04}"/>
              </a:ext>
            </a:extLst>
          </p:cNvPr>
          <p:cNvSpPr txBox="1"/>
          <p:nvPr/>
        </p:nvSpPr>
        <p:spPr>
          <a:xfrm>
            <a:off x="1219200" y="2993407"/>
            <a:ext cx="54030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Yearly Sales Trends: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The Highest sales in 2012 with $31,898,644.52.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The Lowest sales in 2015 with $12,427,982.86.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37CC80-04C1-043C-C300-1128FF708D67}"/>
              </a:ext>
            </a:extLst>
          </p:cNvPr>
          <p:cNvSpPr txBox="1"/>
          <p:nvPr/>
        </p:nvSpPr>
        <p:spPr>
          <a:xfrm>
            <a:off x="1219200" y="3998712"/>
            <a:ext cx="65957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Total Revenue and Costs: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Total Revenue generated from 2010-2017 is $137.35 Million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Total Cost is incurred is $93.18 million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Total Unit Price is $27.68k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Total Unit Cost is  $19.10k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C3969E-BC88-0D3D-7D84-0B771040F051}"/>
              </a:ext>
            </a:extLst>
          </p:cNvPr>
          <p:cNvSpPr txBox="1"/>
          <p:nvPr/>
        </p:nvSpPr>
        <p:spPr>
          <a:xfrm>
            <a:off x="1219200" y="5424248"/>
            <a:ext cx="68827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Order Priority Analysis: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Order Priority 'H' has sold the most number of units </a:t>
            </a:r>
            <a:r>
              <a:rPr lang="en-US" dirty="0" err="1"/>
              <a:t>i.e</a:t>
            </a:r>
            <a:r>
              <a:rPr lang="en-US" dirty="0"/>
              <a:t> 154,212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Order Priority 'M' has sold the least number of units </a:t>
            </a:r>
            <a:r>
              <a:rPr lang="en-US" dirty="0" err="1"/>
              <a:t>i.e</a:t>
            </a:r>
            <a:r>
              <a:rPr lang="en-US" dirty="0"/>
              <a:t> 94,832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2D360C-7A5C-8848-8E31-5A7CAF358F1E}"/>
              </a:ext>
            </a:extLst>
          </p:cNvPr>
          <p:cNvSpPr txBox="1"/>
          <p:nvPr/>
        </p:nvSpPr>
        <p:spPr>
          <a:xfrm>
            <a:off x="1219200" y="6426992"/>
            <a:ext cx="122681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Region-wise Profit Analysis: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Sub-Saharan Africa has generated highest profit in offline sales (approx. $7.8 M) and is the second-highest in online sales.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Europe has the highest profit in online sales (approx. $5.5 M) and the second-highest in offline sales.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8FE39C-D33C-9BC3-6C97-E03B90250471}"/>
              </a:ext>
            </a:extLst>
          </p:cNvPr>
          <p:cNvSpPr txBox="1"/>
          <p:nvPr/>
        </p:nvSpPr>
        <p:spPr>
          <a:xfrm>
            <a:off x="1219200" y="7368386"/>
            <a:ext cx="87595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Revenue by Item type 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Household Items have the highest Total Revenue in Offline sales approx. $29.7 M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Cosmetics Item have the highest Total Revenue in Online sales approx. $18.3 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38058" y="1341382"/>
            <a:ext cx="9516615" cy="8945618"/>
          </a:xfrm>
          <a:custGeom>
            <a:avLst/>
            <a:gdLst/>
            <a:ahLst/>
            <a:cxnLst/>
            <a:rect l="l" t="t" r="r" b="b"/>
            <a:pathLst>
              <a:path w="9516615" h="8945618">
                <a:moveTo>
                  <a:pt x="0" y="0"/>
                </a:moveTo>
                <a:lnTo>
                  <a:pt x="9516615" y="0"/>
                </a:lnTo>
                <a:lnTo>
                  <a:pt x="9516615" y="8945618"/>
                </a:lnTo>
                <a:lnTo>
                  <a:pt x="0" y="89456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492983"/>
            <a:ext cx="6415610" cy="5301034"/>
          </a:xfrm>
          <a:custGeom>
            <a:avLst/>
            <a:gdLst/>
            <a:ahLst/>
            <a:cxnLst/>
            <a:rect l="l" t="t" r="r" b="b"/>
            <a:pathLst>
              <a:path w="6415610" h="5301034">
                <a:moveTo>
                  <a:pt x="0" y="0"/>
                </a:moveTo>
                <a:lnTo>
                  <a:pt x="6415610" y="0"/>
                </a:lnTo>
                <a:lnTo>
                  <a:pt x="6415610" y="5301034"/>
                </a:lnTo>
                <a:lnTo>
                  <a:pt x="0" y="53010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416</Words>
  <Application>Microsoft Office PowerPoint</Application>
  <PresentationFormat>Custom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Courier New</vt:lpstr>
      <vt:lpstr>Public Sans Bold</vt:lpstr>
      <vt:lpstr>Calibri</vt:lpstr>
      <vt:lpstr>Arial</vt:lpstr>
      <vt:lpstr>Public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SLAES ANALYSIS</dc:title>
  <cp:lastModifiedBy>Rupal Kanchan</cp:lastModifiedBy>
  <cp:revision>4</cp:revision>
  <dcterms:created xsi:type="dcterms:W3CDTF">2006-08-16T00:00:00Z</dcterms:created>
  <dcterms:modified xsi:type="dcterms:W3CDTF">2024-06-16T10:25:55Z</dcterms:modified>
  <dc:identifier>DAGHDy3hCcQ</dc:identifier>
</cp:coreProperties>
</file>

<file path=docProps/thumbnail.jpeg>
</file>